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0"/>
  </p:notesMasterIdLst>
  <p:sldIdLst>
    <p:sldId id="256" r:id="rId2"/>
    <p:sldId id="302" r:id="rId3"/>
    <p:sldId id="257" r:id="rId4"/>
    <p:sldId id="303" r:id="rId5"/>
    <p:sldId id="264" r:id="rId6"/>
    <p:sldId id="261" r:id="rId7"/>
    <p:sldId id="262" r:id="rId8"/>
    <p:sldId id="304" r:id="rId9"/>
    <p:sldId id="258" r:id="rId10"/>
    <p:sldId id="265" r:id="rId11"/>
    <p:sldId id="263" r:id="rId12"/>
    <p:sldId id="266" r:id="rId13"/>
    <p:sldId id="267" r:id="rId14"/>
    <p:sldId id="268" r:id="rId15"/>
    <p:sldId id="269" r:id="rId16"/>
    <p:sldId id="270" r:id="rId17"/>
    <p:sldId id="271" r:id="rId18"/>
    <p:sldId id="259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317" r:id="rId31"/>
    <p:sldId id="318" r:id="rId32"/>
    <p:sldId id="319" r:id="rId33"/>
    <p:sldId id="320" r:id="rId34"/>
    <p:sldId id="321" r:id="rId35"/>
    <p:sldId id="322" r:id="rId36"/>
    <p:sldId id="323" r:id="rId37"/>
    <p:sldId id="324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333" r:id="rId47"/>
    <p:sldId id="334" r:id="rId48"/>
    <p:sldId id="260" r:id="rId49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666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54485C-F54E-4AED-ACB6-60C513D6201F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64CD03-FABC-471B-BCC5-6DB1E340B4DC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64CD03-FABC-471B-BCC5-6DB1E340B4DC}" type="slidenum">
              <a:rPr lang="de-CH" smtClean="0"/>
              <a:pPr/>
              <a:t>5</a:t>
            </a:fld>
            <a:endParaRPr lang="de-CH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de-CH"/>
          </a:p>
        </p:txBody>
      </p:sp>
      <p:sp>
        <p:nvSpPr>
          <p:cNvPr id="7" name="Rechtec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7" name="Rechtec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de-CH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8" name="Datumsplatzhalt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0" name="Foliennummernplatzhalt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1" name="Inhaltsplatzhalt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3" name="Inhaltsplatzhalt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de-CH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9" name="Inhaltsplatzhalt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8" name="Rechtec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htec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1" name="Rechtec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umsplatzhalt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3" name="Foliennummernplatzhalt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  <p:sp>
        <p:nvSpPr>
          <p:cNvPr id="14" name="Fußzeilenplatzhalt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de-CH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D64D5BF8-1B54-4B5F-8231-171213E5E8C3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de-CH"/>
          </a:p>
        </p:txBody>
      </p:sp>
      <p:sp>
        <p:nvSpPr>
          <p:cNvPr id="7" name="Rechtec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htec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ABBFB66-7968-47E8-9FFA-8FE011C74D34}" type="slidenum">
              <a:rPr lang="de-CH" smtClean="0"/>
              <a:pPr/>
              <a:t>‹Nr.›</a:t>
            </a:fld>
            <a:endParaRPr lang="de-C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Lukas\Dropbox\MSSSM\videos\video_highway.avi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influence of a speed limit reduction on a traffic jam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Lecture with Computer Exercises:</a:t>
            </a:r>
          </a:p>
          <a:p>
            <a:r>
              <a:rPr lang="en-US" dirty="0" smtClean="0"/>
              <a:t>Modeling and Simulating Social Systems with MATLAB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Changing lanes</a:t>
              </a:r>
              <a:endParaRPr lang="en-US" kern="1200" dirty="0"/>
            </a:p>
          </p:txBody>
        </p:sp>
      </p:grpSp>
      <p:sp>
        <p:nvSpPr>
          <p:cNvPr id="10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8153400" cy="3675112"/>
          </a:xfrm>
        </p:spPr>
        <p:txBody>
          <a:bodyPr/>
          <a:lstStyle/>
          <a:p>
            <a:pPr lvl="0">
              <a:defRPr/>
            </a:pPr>
            <a:r>
              <a:rPr lang="en-US" dirty="0" smtClean="0"/>
              <a:t>For each lane separately</a:t>
            </a:r>
          </a:p>
          <a:p>
            <a:r>
              <a:rPr lang="en-US" dirty="0" smtClean="0"/>
              <a:t>Marks cars which can change</a:t>
            </a:r>
          </a:p>
          <a:p>
            <a:pPr lvl="1"/>
            <a:r>
              <a:rPr lang="en-US" dirty="0" smtClean="0"/>
              <a:t>Plenty of asymmetric conditions depending on the velocities and gaps of the other vehicles</a:t>
            </a:r>
          </a:p>
          <a:p>
            <a:r>
              <a:rPr lang="en-US" dirty="0" smtClean="0"/>
              <a:t>Copy marked cars to the other vehicle matrix</a:t>
            </a:r>
          </a:p>
          <a:p>
            <a:r>
              <a:rPr lang="en-US" dirty="0" smtClean="0"/>
              <a:t>Delete them from their old matrix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7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Update accelerations</a:t>
              </a:r>
            </a:p>
          </p:txBody>
        </p:sp>
      </p:grpSp>
      <p:sp>
        <p:nvSpPr>
          <p:cNvPr id="1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2420888"/>
            <a:ext cx="8153400" cy="3675112"/>
          </a:xfrm>
        </p:spPr>
        <p:txBody>
          <a:bodyPr/>
          <a:lstStyle/>
          <a:p>
            <a:pPr lvl="0">
              <a:defRPr/>
            </a:pPr>
            <a:r>
              <a:rPr lang="en-US" dirty="0" smtClean="0"/>
              <a:t>Update accelerations with the “intelligent driver model”[1]</a:t>
            </a:r>
          </a:p>
          <a:p>
            <a:pPr lvl="1">
              <a:defRPr/>
            </a:pPr>
            <a:r>
              <a:rPr lang="en-US" dirty="0" smtClean="0"/>
              <a:t>Accelerations depend on the velocity difference and on the desired distance to the vehicle ahead</a:t>
            </a:r>
          </a:p>
          <a:p>
            <a:pPr lvl="0">
              <a:defRPr/>
            </a:pPr>
            <a:r>
              <a:rPr lang="en-US" dirty="0" smtClean="0"/>
              <a:t>Update every tenth time step</a:t>
            </a:r>
          </a:p>
          <a:p>
            <a:pPr lvl="1">
              <a:defRPr/>
            </a:pPr>
            <a:r>
              <a:rPr lang="en-US" dirty="0" smtClean="0"/>
              <a:t>Inattentions, reaction time of the drivers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Update velocities and positions</a:t>
              </a:r>
            </a:p>
          </p:txBody>
        </p:sp>
      </p:grpSp>
      <p:sp>
        <p:nvSpPr>
          <p:cNvPr id="15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8153400" cy="3675112"/>
          </a:xfrm>
        </p:spPr>
        <p:txBody>
          <a:bodyPr/>
          <a:lstStyle/>
          <a:p>
            <a:pPr lvl="0">
              <a:defRPr/>
            </a:pPr>
            <a:r>
              <a:rPr lang="en-US" dirty="0" smtClean="0"/>
              <a:t>Update velocities and positions with a simple Euler scheme</a:t>
            </a:r>
          </a:p>
          <a:p>
            <a:pPr lvl="0">
              <a:defRPr/>
            </a:pPr>
            <a:r>
              <a:rPr lang="en-US" dirty="0" smtClean="0"/>
              <a:t>Time discretization: ∆t = 0.1s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Add new vehicles to the lanes</a:t>
              </a:r>
            </a:p>
          </p:txBody>
        </p:sp>
      </p:grpSp>
      <p:sp>
        <p:nvSpPr>
          <p:cNvPr id="17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8153400" cy="3675112"/>
          </a:xfrm>
        </p:spPr>
        <p:txBody>
          <a:bodyPr/>
          <a:lstStyle/>
          <a:p>
            <a:pPr lvl="0">
              <a:defRPr/>
            </a:pPr>
            <a:r>
              <a:rPr lang="en-US" dirty="0" smtClean="0"/>
              <a:t>New vehicle if </a:t>
            </a:r>
          </a:p>
          <a:p>
            <a:pPr lvl="1">
              <a:defRPr/>
            </a:pPr>
            <a:r>
              <a:rPr lang="en-US" dirty="0" smtClean="0"/>
              <a:t>distance to vehicle ahead is larger than the desired distance</a:t>
            </a:r>
          </a:p>
          <a:p>
            <a:pPr lvl="1">
              <a:defRPr/>
            </a:pPr>
            <a:r>
              <a:rPr lang="en-US" dirty="0" smtClean="0"/>
              <a:t>time difference since the last car was inserted is greater than the “new car time”</a:t>
            </a:r>
          </a:p>
          <a:p>
            <a:pPr>
              <a:defRPr/>
            </a:pPr>
            <a:r>
              <a:rPr lang="en-US" dirty="0" smtClean="0"/>
              <a:t>Lane 1: only cars</a:t>
            </a:r>
          </a:p>
          <a:p>
            <a:pPr>
              <a:defRPr/>
            </a:pPr>
            <a:r>
              <a:rPr lang="en-US" dirty="0" smtClean="0"/>
              <a:t>Lane 2: 80% Cars, 20% Trucks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/>
                <a:t>Speed Limit</a:t>
              </a:r>
            </a:p>
          </p:txBody>
        </p:sp>
      </p:grpSp>
      <p:sp>
        <p:nvSpPr>
          <p:cNvPr id="10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2420888"/>
            <a:ext cx="8153400" cy="367511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12648" y="2418184"/>
            <a:ext cx="8153400" cy="374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sz="2900" dirty="0" smtClean="0"/>
              <a:t>Limits the desired velocity to the speed limit on a certain section of the highway during a desired time period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Disturbance</a:t>
              </a:r>
              <a:endParaRPr lang="en-US" dirty="0"/>
            </a:p>
          </p:txBody>
        </p:sp>
      </p:grpSp>
      <p:sp>
        <p:nvSpPr>
          <p:cNvPr id="13" name="Inhaltsplatzhalter 2"/>
          <p:cNvSpPr>
            <a:spLocks noGrp="1"/>
          </p:cNvSpPr>
          <p:nvPr>
            <p:ph sz="quarter" idx="1"/>
          </p:nvPr>
        </p:nvSpPr>
        <p:spPr>
          <a:xfrm>
            <a:off x="611560" y="2420888"/>
            <a:ext cx="8153400" cy="3675112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dirty="0" smtClean="0"/>
              <a:t>Induce the desired disturbance type</a:t>
            </a:r>
          </a:p>
          <a:p>
            <a:pPr lvl="1">
              <a:defRPr/>
            </a:pPr>
            <a:r>
              <a:rPr lang="en-US" dirty="0" smtClean="0"/>
              <a:t>Sun blinding</a:t>
            </a:r>
          </a:p>
          <a:p>
            <a:pPr lvl="1">
              <a:defRPr/>
            </a:pPr>
            <a:r>
              <a:rPr lang="en-US" dirty="0" smtClean="0"/>
              <a:t>Accident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6" name="Gerade Verbindung 7"/>
          <p:cNvSpPr/>
          <p:nvPr/>
        </p:nvSpPr>
        <p:spPr>
          <a:xfrm>
            <a:off x="179512" y="1628800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" name="Gruppieren 6"/>
          <p:cNvGrpSpPr/>
          <p:nvPr/>
        </p:nvGrpSpPr>
        <p:grpSpPr>
          <a:xfrm>
            <a:off x="370216" y="1663500"/>
            <a:ext cx="3600000" cy="360000"/>
            <a:chOff x="284957" y="2679121"/>
            <a:chExt cx="2264414" cy="248717"/>
          </a:xfrm>
        </p:grpSpPr>
        <p:sp>
          <p:nvSpPr>
            <p:cNvPr id="8" name="Abgerundetes Rechteck 7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dirty="0" smtClean="0"/>
                <a:t>Saving</a:t>
              </a:r>
              <a:endParaRPr lang="en-US" dirty="0"/>
            </a:p>
          </p:txBody>
        </p:sp>
      </p:grpSp>
      <p:sp>
        <p:nvSpPr>
          <p:cNvPr id="10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2420888"/>
            <a:ext cx="8153400" cy="3675112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>
          <a:xfrm>
            <a:off x="612648" y="2418184"/>
            <a:ext cx="8153400" cy="3747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r>
              <a:rPr lang="en-US" sz="2900" dirty="0" smtClean="0"/>
              <a:t>Saves the data every second to the desired folder</a:t>
            </a:r>
            <a:endParaRPr kumimoji="0" lang="en-US" sz="29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20040" marR="0" lvl="0" indent="-320040" algn="l" defTabSz="914400" rtl="0" eaLnBrk="1" fontAlgn="auto" latinLnBrk="0" hangingPunct="1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ct val="60000"/>
              <a:buFont typeface="Wingdings"/>
              <a:buChar char=""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Data processing functions:</a:t>
            </a:r>
          </a:p>
          <a:p>
            <a:pPr lvl="1"/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plot_graphics.m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plot_simulation.m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2"/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Extended 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draw_car.m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”[2] </a:t>
            </a:r>
            <a:r>
              <a:rPr lang="en-US" sz="2000" dirty="0" smtClean="0">
                <a:ea typeface="Arial Unicode MS" pitchFamily="34" charset="-128"/>
                <a:cs typeface="Arial Unicode MS" pitchFamily="34" charset="-128"/>
              </a:rPr>
              <a:t>to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“</a:t>
            </a:r>
            <a:r>
              <a:rPr lang="en-US" sz="2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draw_car_diff_colors.m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1">
              <a:lnSpc>
                <a:spcPct val="150000"/>
              </a:lnSpc>
            </a:pP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4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run_simulation.m</a:t>
            </a:r>
            <a:r>
              <a:rPr lang="en-US" sz="24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2"/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“</a:t>
            </a:r>
            <a:r>
              <a:rPr lang="en-US" sz="2000" dirty="0" err="1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evaluate_simulation.m</a:t>
            </a:r>
            <a:r>
              <a:rPr lang="en-US" sz="2000" dirty="0" smtClean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the simulation</a:t>
            </a:r>
            <a:endParaRPr lang="en-US" dirty="0"/>
          </a:p>
        </p:txBody>
      </p:sp>
      <p:pic>
        <p:nvPicPr>
          <p:cNvPr id="4" name="video_highway.avi">
            <a:hlinkClick r:id="" action="ppaction://media"/>
          </p:cNvPr>
          <p:cNvPicPr>
            <a:picLocks noGrp="1" noRot="1" noChangeAspect="1"/>
          </p:cNvPicPr>
          <p:nvPr>
            <p:ph sz="quarter"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219516" y="1628800"/>
            <a:ext cx="8704967" cy="489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sz="4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Simulation </a:t>
            </a:r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Discussion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sz="4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Contents</a:t>
            </a:r>
            <a:endParaRPr lang="de-CH" dirty="0"/>
          </a:p>
        </p:txBody>
      </p:sp>
    </p:spTree>
    <p:extLst>
      <p:ext uri="{BB962C8B-B14F-4D97-AF65-F5344CB8AC3E}">
        <p14:creationId xmlns="" xmlns:p14="http://schemas.microsoft.com/office/powerpoint/2010/main" val="22587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General Parameters </a:t>
            </a:r>
            <a:r>
              <a:rPr lang="de-CH" dirty="0" err="1" smtClean="0"/>
              <a:t>and</a:t>
            </a:r>
            <a:r>
              <a:rPr lang="de-CH" dirty="0" smtClean="0"/>
              <a:t> Settings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Two different cases:</a:t>
            </a:r>
          </a:p>
          <a:p>
            <a:pPr lvl="1"/>
            <a:r>
              <a:rPr lang="en-US" dirty="0" smtClean="0"/>
              <a:t>Without disturbance</a:t>
            </a:r>
          </a:p>
          <a:p>
            <a:pPr lvl="1"/>
            <a:r>
              <a:rPr lang="en-US" dirty="0" smtClean="0"/>
              <a:t>With disturbance</a:t>
            </a:r>
          </a:p>
          <a:p>
            <a:r>
              <a:rPr lang="en-US" dirty="0" smtClean="0"/>
              <a:t>Two different disturbance types</a:t>
            </a:r>
          </a:p>
          <a:p>
            <a:pPr lvl="1"/>
            <a:r>
              <a:rPr lang="en-US" dirty="0" smtClean="0"/>
              <a:t>Type sun blinding</a:t>
            </a:r>
          </a:p>
          <a:p>
            <a:pPr lvl="1"/>
            <a:r>
              <a:rPr lang="en-US" dirty="0" smtClean="0"/>
              <a:t>Type accident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2446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General Parameters </a:t>
            </a:r>
            <a:r>
              <a:rPr lang="de-CH" dirty="0" err="1" smtClean="0"/>
              <a:t>and</a:t>
            </a:r>
            <a:r>
              <a:rPr lang="de-CH" dirty="0" smtClean="0"/>
              <a:t> Settings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Simulation scale</a:t>
            </a:r>
          </a:p>
          <a:p>
            <a:pPr lvl="1"/>
            <a:r>
              <a:rPr lang="en-US" dirty="0" smtClean="0"/>
              <a:t>Duration: 2000 seconds</a:t>
            </a:r>
          </a:p>
          <a:p>
            <a:pPr lvl="1"/>
            <a:r>
              <a:rPr lang="en-US" dirty="0" smtClean="0"/>
              <a:t>Highway length: 10’000 meters</a:t>
            </a:r>
          </a:p>
          <a:p>
            <a:r>
              <a:rPr lang="en-US" dirty="0" smtClean="0"/>
              <a:t>Speed limitation</a:t>
            </a:r>
          </a:p>
          <a:p>
            <a:pPr lvl="1"/>
            <a:r>
              <a:rPr lang="en-US" dirty="0" smtClean="0"/>
              <a:t>100 km/h</a:t>
            </a:r>
          </a:p>
          <a:p>
            <a:pPr lvl="1"/>
            <a:r>
              <a:rPr lang="en-US" dirty="0" smtClean="0"/>
              <a:t>80 km/h</a:t>
            </a:r>
          </a:p>
          <a:p>
            <a:r>
              <a:rPr lang="en-US" dirty="0" smtClean="0"/>
              <a:t>Every case 20 times simulated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4764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Disturbance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No</a:t>
            </a:r>
            <a:r>
              <a:rPr lang="de-CH" dirty="0" smtClean="0"/>
              <a:t> </a:t>
            </a:r>
            <a:r>
              <a:rPr lang="en-US" dirty="0" smtClean="0"/>
              <a:t>self-induced</a:t>
            </a:r>
            <a:r>
              <a:rPr lang="de-CH" dirty="0" smtClean="0"/>
              <a:t> </a:t>
            </a:r>
            <a:r>
              <a:rPr lang="en-US" dirty="0" smtClean="0"/>
              <a:t>traffic</a:t>
            </a:r>
            <a:r>
              <a:rPr lang="de-CH" dirty="0" smtClean="0"/>
              <a:t> </a:t>
            </a:r>
            <a:r>
              <a:rPr lang="en-US" dirty="0" smtClean="0"/>
              <a:t>jam</a:t>
            </a:r>
          </a:p>
          <a:p>
            <a:r>
              <a:rPr lang="en-US" dirty="0" smtClean="0"/>
              <a:t>Development of groups</a:t>
            </a:r>
          </a:p>
          <a:p>
            <a:r>
              <a:rPr lang="en-US" dirty="0" smtClean="0"/>
              <a:t>Localized slowdown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5455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Disturbance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5"/>
          </a:xfrm>
        </p:spPr>
      </p:pic>
    </p:spTree>
    <p:extLst>
      <p:ext uri="{BB962C8B-B14F-4D97-AF65-F5344CB8AC3E}">
        <p14:creationId xmlns:p14="http://schemas.microsoft.com/office/powerpoint/2010/main" xmlns="" val="22317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Disturbance type: sun blinding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Disturbance over longer period of space and time</a:t>
            </a:r>
          </a:p>
          <a:p>
            <a:r>
              <a:rPr lang="en-US" dirty="0" smtClean="0"/>
              <a:t>Desired velocity is lowered (factor 0.6)</a:t>
            </a:r>
          </a:p>
          <a:p>
            <a:r>
              <a:rPr lang="en-US" dirty="0" smtClean="0"/>
              <a:t>Sudden emergence can cause hard braking behavior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76571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speed limit reduction 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High vehicles/km density within disturbance zone</a:t>
            </a:r>
          </a:p>
          <a:p>
            <a:r>
              <a:rPr lang="en-US" dirty="0" smtClean="0"/>
              <a:t>Traffic jam starts at the beginning of the disturbance zone</a:t>
            </a:r>
          </a:p>
          <a:p>
            <a:r>
              <a:rPr lang="en-US" dirty="0" smtClean="0"/>
              <a:t>Jam propagates in the direction of highway origin with the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39053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speed limit reduction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775" y="1848918"/>
            <a:ext cx="8153400" cy="3998364"/>
          </a:xfrm>
        </p:spPr>
      </p:pic>
    </p:spTree>
    <p:extLst>
      <p:ext uri="{BB962C8B-B14F-4D97-AF65-F5344CB8AC3E}">
        <p14:creationId xmlns:p14="http://schemas.microsoft.com/office/powerpoint/2010/main" xmlns="" val="42396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speed limit reduction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883" y="1848918"/>
            <a:ext cx="5333183" cy="3998364"/>
          </a:xfrm>
        </p:spPr>
      </p:pic>
    </p:spTree>
    <p:extLst>
      <p:ext uri="{BB962C8B-B14F-4D97-AF65-F5344CB8AC3E}">
        <p14:creationId xmlns:p14="http://schemas.microsoft.com/office/powerpoint/2010/main" xmlns="" val="267835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limit reduction: 100 km/h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Speed limit reduction inserted before the disturbance happens</a:t>
            </a:r>
          </a:p>
          <a:p>
            <a:r>
              <a:rPr lang="en-US" dirty="0" smtClean="0"/>
              <a:t>Similar density contribution</a:t>
            </a:r>
          </a:p>
          <a:p>
            <a:r>
              <a:rPr lang="en-US" dirty="0" smtClean="0"/>
              <a:t>Less jam occurs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8860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limit reduction: 100 km/h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6"/>
          </a:xfrm>
        </p:spPr>
      </p:pic>
    </p:spTree>
    <p:extLst>
      <p:ext uri="{BB962C8B-B14F-4D97-AF65-F5344CB8AC3E}">
        <p14:creationId xmlns:p14="http://schemas.microsoft.com/office/powerpoint/2010/main" xmlns="" val="202372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Contents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Introduction and motivations</a:t>
            </a:r>
          </a:p>
          <a:p>
            <a:r>
              <a:rPr lang="en-US" dirty="0" smtClean="0"/>
              <a:t>Description of the model</a:t>
            </a:r>
          </a:p>
          <a:p>
            <a:r>
              <a:rPr lang="en-US" dirty="0" smtClean="0"/>
              <a:t>Simulation results and discussion</a:t>
            </a:r>
          </a:p>
          <a:p>
            <a:r>
              <a:rPr lang="en-US" dirty="0" smtClean="0"/>
              <a:t>Summary and outlook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Speed limit reduction: 80 km/h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Region with traffic jam is replaced</a:t>
            </a:r>
          </a:p>
          <a:p>
            <a:r>
              <a:rPr lang="en-US" dirty="0" smtClean="0"/>
              <a:t>No jam occurs in the disturbed zone anymore</a:t>
            </a:r>
          </a:p>
          <a:p>
            <a:r>
              <a:rPr lang="en-US" dirty="0" smtClean="0"/>
              <a:t>Section with high vehicle density expands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900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Speed </a:t>
            </a:r>
            <a:r>
              <a:rPr lang="de-CH" dirty="0" err="1" smtClean="0"/>
              <a:t>limit</a:t>
            </a:r>
            <a:r>
              <a:rPr lang="de-CH" dirty="0" smtClean="0"/>
              <a:t> </a:t>
            </a:r>
            <a:r>
              <a:rPr lang="de-CH" dirty="0" err="1" smtClean="0"/>
              <a:t>reduction</a:t>
            </a:r>
            <a:r>
              <a:rPr lang="de-CH" dirty="0" smtClean="0"/>
              <a:t>: 80 km/h</a:t>
            </a:r>
            <a:endParaRPr lang="de-CH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5"/>
          </a:xfrm>
        </p:spPr>
      </p:pic>
    </p:spTree>
    <p:extLst>
      <p:ext uri="{BB962C8B-B14F-4D97-AF65-F5344CB8AC3E}">
        <p14:creationId xmlns:p14="http://schemas.microsoft.com/office/powerpoint/2010/main" xmlns="" val="1115393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Speed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reduction</a:t>
            </a:r>
            <a:r>
              <a:rPr lang="de-CH" dirty="0"/>
              <a:t>: 80 km/h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2775" y="1848918"/>
            <a:ext cx="8153400" cy="3998364"/>
          </a:xfrm>
        </p:spPr>
      </p:pic>
    </p:spTree>
    <p:extLst>
      <p:ext uri="{BB962C8B-B14F-4D97-AF65-F5344CB8AC3E}">
        <p14:creationId xmlns:p14="http://schemas.microsoft.com/office/powerpoint/2010/main" xmlns="" val="26329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Disturbance type: accident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Disturbance localized in a small section</a:t>
            </a:r>
          </a:p>
          <a:p>
            <a:r>
              <a:rPr lang="en-US" dirty="0" smtClean="0"/>
              <a:t>Desired velocity is approaching zero</a:t>
            </a:r>
          </a:p>
          <a:p>
            <a:r>
              <a:rPr lang="en-US" dirty="0" smtClean="0"/>
              <a:t>Immediate and massive speed limit reduction leads to expanded jam development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36953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speed</a:t>
            </a:r>
            <a:r>
              <a:rPr lang="de-CH" dirty="0" smtClean="0"/>
              <a:t> </a:t>
            </a:r>
            <a:r>
              <a:rPr lang="de-CH" dirty="0" err="1" smtClean="0"/>
              <a:t>limit</a:t>
            </a:r>
            <a:r>
              <a:rPr lang="de-CH" dirty="0" smtClean="0"/>
              <a:t> </a:t>
            </a:r>
            <a:r>
              <a:rPr lang="de-CH" dirty="0" err="1" smtClean="0"/>
              <a:t>reduction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Very high density within and ahead of the disturbed zone</a:t>
            </a:r>
          </a:p>
          <a:p>
            <a:r>
              <a:rPr lang="en-US" dirty="0" smtClean="0"/>
              <a:t>Emergence of a second leg of jam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9999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speed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reduction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6"/>
          </a:xfrm>
        </p:spPr>
      </p:pic>
    </p:spTree>
    <p:extLst>
      <p:ext uri="{BB962C8B-B14F-4D97-AF65-F5344CB8AC3E}">
        <p14:creationId xmlns:p14="http://schemas.microsoft.com/office/powerpoint/2010/main" xmlns="" val="333517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speed</a:t>
            </a:r>
            <a:r>
              <a:rPr lang="de-CH" dirty="0"/>
              <a:t> </a:t>
            </a:r>
            <a:r>
              <a:rPr lang="de-CH" dirty="0" err="1"/>
              <a:t>limit</a:t>
            </a:r>
            <a:r>
              <a:rPr lang="de-CH" dirty="0"/>
              <a:t> </a:t>
            </a:r>
            <a:r>
              <a:rPr lang="de-CH" dirty="0" err="1"/>
              <a:t>reduction</a:t>
            </a:r>
            <a:endParaRPr lang="en-US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6"/>
          </a:xfrm>
        </p:spPr>
      </p:pic>
    </p:spTree>
    <p:extLst>
      <p:ext uri="{BB962C8B-B14F-4D97-AF65-F5344CB8AC3E}">
        <p14:creationId xmlns:p14="http://schemas.microsoft.com/office/powerpoint/2010/main" xmlns="" val="51178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 reduction: 100 km/h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Speed limit reduction begins one minute after the accident</a:t>
            </a:r>
          </a:p>
          <a:p>
            <a:r>
              <a:rPr lang="en-US" dirty="0" smtClean="0"/>
              <a:t>Similar behavior like without speed limit reduction, but second leg of jam solves faster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21503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 reduction: 100 km/h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22475" y="1848612"/>
            <a:ext cx="5334000" cy="3998976"/>
          </a:xfrm>
        </p:spPr>
      </p:pic>
    </p:spTree>
    <p:extLst>
      <p:ext uri="{BB962C8B-B14F-4D97-AF65-F5344CB8AC3E}">
        <p14:creationId xmlns:p14="http://schemas.microsoft.com/office/powerpoint/2010/main" xmlns="" val="1205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 reduction: </a:t>
            </a:r>
            <a:r>
              <a:rPr lang="en-US" dirty="0" smtClean="0"/>
              <a:t>80 </a:t>
            </a:r>
            <a:r>
              <a:rPr lang="en-US" dirty="0"/>
              <a:t>km/h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Region with high vehicle density hardly influenced</a:t>
            </a:r>
          </a:p>
          <a:p>
            <a:r>
              <a:rPr lang="en-US" dirty="0" smtClean="0"/>
              <a:t>Main jam solves earlier</a:t>
            </a:r>
          </a:p>
          <a:p>
            <a:r>
              <a:rPr lang="en-US" dirty="0" smtClean="0"/>
              <a:t>Additional jam develops where the speed limit reduction begins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33093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sz="4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and motivations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2587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limit reduction: 8</a:t>
            </a:r>
            <a:r>
              <a:rPr lang="en-US" dirty="0" smtClean="0"/>
              <a:t>0 </a:t>
            </a:r>
            <a:r>
              <a:rPr lang="en-US" dirty="0"/>
              <a:t>km/h</a:t>
            </a: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sz="quarter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8" r="9052"/>
          <a:stretch/>
        </p:blipFill>
        <p:spPr>
          <a:xfrm>
            <a:off x="4572000" y="2060848"/>
            <a:ext cx="4537731" cy="3780000"/>
          </a:xfr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5" r="8907"/>
          <a:stretch/>
        </p:blipFill>
        <p:spPr>
          <a:xfrm>
            <a:off x="13690" y="2023964"/>
            <a:ext cx="4558310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2608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sz="4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Summary </a:t>
            </a:r>
            <a:r>
              <a:rPr lang="de-CH" dirty="0" err="1" smtClean="0"/>
              <a:t>and</a:t>
            </a:r>
            <a:r>
              <a:rPr lang="de-CH" dirty="0" smtClean="0"/>
              <a:t> Outlook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22587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Without disturbance</a:t>
            </a:r>
          </a:p>
          <a:p>
            <a:pPr lvl="1"/>
            <a:r>
              <a:rPr lang="en-US" dirty="0" smtClean="0"/>
              <a:t>The model isn’t able to produce self-induced traffic jam</a:t>
            </a:r>
          </a:p>
          <a:p>
            <a:pPr lvl="1"/>
            <a:r>
              <a:rPr lang="en-US" dirty="0" smtClean="0"/>
              <a:t>High safety distances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0566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3484984"/>
          </a:xfrm>
        </p:spPr>
        <p:txBody>
          <a:bodyPr/>
          <a:lstStyle/>
          <a:p>
            <a:r>
              <a:rPr lang="en-US" dirty="0" smtClean="0"/>
              <a:t>Disturbance type: sun blinding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524" r="13919"/>
          <a:stretch/>
        </p:blipFill>
        <p:spPr>
          <a:xfrm>
            <a:off x="81650" y="2492896"/>
            <a:ext cx="4490350" cy="270000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167" r="15197"/>
          <a:stretch/>
        </p:blipFill>
        <p:spPr>
          <a:xfrm>
            <a:off x="4644008" y="2492896"/>
            <a:ext cx="4439681" cy="2700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3131840" y="524197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1: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speed</a:t>
            </a:r>
            <a:r>
              <a:rPr lang="de-CH" dirty="0" smtClean="0"/>
              <a:t> </a:t>
            </a:r>
            <a:r>
              <a:rPr lang="de-CH" dirty="0" err="1" smtClean="0"/>
              <a:t>limit</a:t>
            </a:r>
            <a:r>
              <a:rPr lang="de-CH" dirty="0" smtClean="0"/>
              <a:t> </a:t>
            </a:r>
            <a:r>
              <a:rPr lang="de-CH" dirty="0" err="1" smtClean="0"/>
              <a:t>reduction</a:t>
            </a:r>
            <a:endParaRPr lang="de-CH" dirty="0" smtClean="0"/>
          </a:p>
          <a:p>
            <a:r>
              <a:rPr lang="de-CH" dirty="0" smtClean="0"/>
              <a:t>2: Speed </a:t>
            </a:r>
            <a:r>
              <a:rPr lang="de-CH" dirty="0" err="1" smtClean="0"/>
              <a:t>limit</a:t>
            </a:r>
            <a:r>
              <a:rPr lang="de-CH" dirty="0" smtClean="0"/>
              <a:t>: 100 km/h</a:t>
            </a:r>
          </a:p>
          <a:p>
            <a:r>
              <a:rPr lang="de-CH" dirty="0" smtClean="0"/>
              <a:t>3: Speed </a:t>
            </a:r>
            <a:r>
              <a:rPr lang="de-CH" dirty="0" err="1" smtClean="0"/>
              <a:t>limit</a:t>
            </a:r>
            <a:r>
              <a:rPr lang="de-CH" dirty="0" smtClean="0"/>
              <a:t>: 80 km/h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252589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Disturbance type: sun </a:t>
            </a:r>
            <a:r>
              <a:rPr lang="en-US" dirty="0" smtClean="0"/>
              <a:t>blinding</a:t>
            </a:r>
          </a:p>
          <a:p>
            <a:pPr lvl="1"/>
            <a:r>
              <a:rPr lang="en-US" dirty="0" smtClean="0"/>
              <a:t>Also other criteria like smooth traffic flow should be respected</a:t>
            </a:r>
            <a:endParaRPr lang="en-US" dirty="0"/>
          </a:p>
          <a:p>
            <a:pPr lvl="1"/>
            <a:r>
              <a:rPr lang="en-US" dirty="0" smtClean="0"/>
              <a:t>Speed limit reduction to 100 km/h leads to less traffic jam and standstill</a:t>
            </a:r>
          </a:p>
          <a:p>
            <a:pPr lvl="1"/>
            <a:r>
              <a:rPr lang="en-US" dirty="0"/>
              <a:t>Speed limit reduction to 8</a:t>
            </a:r>
            <a:r>
              <a:rPr lang="en-US" dirty="0" smtClean="0"/>
              <a:t>0 </a:t>
            </a:r>
            <a:r>
              <a:rPr lang="en-US" dirty="0"/>
              <a:t>km/h </a:t>
            </a:r>
            <a:r>
              <a:rPr lang="en-US" dirty="0" smtClean="0"/>
              <a:t>relocates just the region with stop-and-go traffic</a:t>
            </a:r>
          </a:p>
        </p:txBody>
      </p:sp>
    </p:spTree>
    <p:extLst>
      <p:ext uri="{BB962C8B-B14F-4D97-AF65-F5344CB8AC3E}">
        <p14:creationId xmlns:p14="http://schemas.microsoft.com/office/powerpoint/2010/main" xmlns="" val="334991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Disturbance type: accident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286" r="16666"/>
          <a:stretch/>
        </p:blipFill>
        <p:spPr>
          <a:xfrm>
            <a:off x="75783" y="2492896"/>
            <a:ext cx="4352201" cy="270000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928" r="15833"/>
          <a:stretch/>
        </p:blipFill>
        <p:spPr>
          <a:xfrm>
            <a:off x="4644008" y="2492896"/>
            <a:ext cx="4417746" cy="2700000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131840" y="5241974"/>
            <a:ext cx="32403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/>
              <a:t>1: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speed</a:t>
            </a:r>
            <a:r>
              <a:rPr lang="de-CH" dirty="0" smtClean="0"/>
              <a:t> </a:t>
            </a:r>
            <a:r>
              <a:rPr lang="de-CH" dirty="0" err="1" smtClean="0"/>
              <a:t>limit</a:t>
            </a:r>
            <a:r>
              <a:rPr lang="de-CH" dirty="0" smtClean="0"/>
              <a:t> </a:t>
            </a:r>
            <a:r>
              <a:rPr lang="de-CH" dirty="0" err="1" smtClean="0"/>
              <a:t>reduction</a:t>
            </a:r>
            <a:endParaRPr lang="de-CH" dirty="0" smtClean="0"/>
          </a:p>
          <a:p>
            <a:r>
              <a:rPr lang="de-CH" dirty="0" smtClean="0"/>
              <a:t>2: Speed </a:t>
            </a:r>
            <a:r>
              <a:rPr lang="de-CH" dirty="0" err="1" smtClean="0"/>
              <a:t>limit</a:t>
            </a:r>
            <a:r>
              <a:rPr lang="de-CH" dirty="0" smtClean="0"/>
              <a:t>: 100 km/h</a:t>
            </a:r>
          </a:p>
          <a:p>
            <a:r>
              <a:rPr lang="de-CH" dirty="0" smtClean="0"/>
              <a:t>3: Speed </a:t>
            </a:r>
            <a:r>
              <a:rPr lang="de-CH" dirty="0" err="1" smtClean="0"/>
              <a:t>limit</a:t>
            </a:r>
            <a:r>
              <a:rPr lang="de-CH" dirty="0" smtClean="0"/>
              <a:t>: 80 km/h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xmlns="" val="307453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Disturbance type: accident</a:t>
            </a:r>
          </a:p>
          <a:p>
            <a:pPr lvl="1"/>
            <a:r>
              <a:rPr lang="en-US" dirty="0" smtClean="0"/>
              <a:t>Standstill is inevitable</a:t>
            </a:r>
          </a:p>
          <a:p>
            <a:pPr lvl="1"/>
            <a:r>
              <a:rPr lang="en-US" dirty="0" smtClean="0"/>
              <a:t>Second leg of jam resolves faster with speed limit reduction to 100 km/h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147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Where and when should the limitation start and when should it finish?</a:t>
            </a:r>
          </a:p>
          <a:p>
            <a:r>
              <a:rPr lang="en-US" dirty="0" smtClean="0"/>
              <a:t>Initialize speed limit reduction based on live data</a:t>
            </a:r>
          </a:p>
          <a:p>
            <a:r>
              <a:rPr lang="en-US" dirty="0" smtClean="0"/>
              <a:t>Distribute speed limit reduction over a longer section of highway and </a:t>
            </a:r>
            <a:r>
              <a:rPr lang="en-US" smtClean="0"/>
              <a:t>several steps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414956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References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[1] M. </a:t>
            </a:r>
            <a:r>
              <a:rPr lang="en-US" dirty="0" err="1" smtClean="0"/>
              <a:t>Treiber</a:t>
            </a:r>
            <a:r>
              <a:rPr lang="en-US" dirty="0" smtClean="0"/>
              <a:t> and D. </a:t>
            </a:r>
            <a:r>
              <a:rPr lang="en-US" dirty="0" err="1" smtClean="0"/>
              <a:t>Helbing</a:t>
            </a:r>
            <a:r>
              <a:rPr lang="en-US" dirty="0" smtClean="0"/>
              <a:t>, “Explanation of observed features of self-organization in traffic flow“, </a:t>
            </a:r>
            <a:r>
              <a:rPr lang="en-US" i="1" dirty="0" err="1" smtClean="0"/>
              <a:t>arXiv</a:t>
            </a:r>
            <a:r>
              <a:rPr lang="en-US" i="1" dirty="0" smtClean="0"/>
              <a:t> preprint </a:t>
            </a:r>
            <a:r>
              <a:rPr lang="en-US" i="1" dirty="0" err="1" smtClean="0"/>
              <a:t>cond</a:t>
            </a:r>
            <a:r>
              <a:rPr lang="en-US" i="1" dirty="0" smtClean="0"/>
              <a:t>-mat/9901239,</a:t>
            </a:r>
            <a:r>
              <a:rPr lang="en-US" dirty="0" smtClean="0"/>
              <a:t> 1999.</a:t>
            </a:r>
          </a:p>
          <a:p>
            <a:r>
              <a:rPr lang="en-US" dirty="0" smtClean="0"/>
              <a:t>[2] S. </a:t>
            </a:r>
            <a:r>
              <a:rPr lang="en-US" dirty="0" err="1" smtClean="0"/>
              <a:t>Balietti</a:t>
            </a:r>
            <a:r>
              <a:rPr lang="en-US" dirty="0" smtClean="0"/>
              <a:t> and K. Donnay, “</a:t>
            </a:r>
            <a:r>
              <a:rPr lang="en-US" dirty="0" err="1" smtClean="0"/>
              <a:t>draw_car.m</a:t>
            </a:r>
            <a:r>
              <a:rPr lang="en-US" dirty="0" smtClean="0"/>
              <a:t>”, </a:t>
            </a:r>
            <a:r>
              <a:rPr lang="en-US" i="1" dirty="0" smtClean="0"/>
              <a:t>Lecture with Computer Exercises: Modeling and Simulating Social Systems with MATLAB</a:t>
            </a:r>
            <a:r>
              <a:rPr lang="en-US" dirty="0" smtClean="0"/>
              <a:t>, 2012.</a:t>
            </a:r>
            <a:endParaRPr lang="de-CH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motivations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Model:</a:t>
            </a:r>
          </a:p>
          <a:p>
            <a:pPr lvl="1"/>
            <a:r>
              <a:rPr lang="en-US" dirty="0" smtClean="0"/>
              <a:t>Section of a busy two lane highway</a:t>
            </a:r>
          </a:p>
          <a:p>
            <a:pPr lvl="1"/>
            <a:r>
              <a:rPr lang="en-US" dirty="0" smtClean="0"/>
              <a:t>Lane changing</a:t>
            </a:r>
          </a:p>
          <a:p>
            <a:pPr lvl="1"/>
            <a:r>
              <a:rPr lang="en-US" dirty="0" smtClean="0"/>
              <a:t>Trucks and cars</a:t>
            </a:r>
          </a:p>
          <a:p>
            <a:r>
              <a:rPr lang="en-US" dirty="0" smtClean="0"/>
              <a:t>Analysis of the influence of a speed limit reduction on the traffic flow in two cases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motivations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Questions:</a:t>
            </a:r>
          </a:p>
          <a:p>
            <a:pPr lvl="1"/>
            <a:r>
              <a:rPr lang="en-US" dirty="0" smtClean="0"/>
              <a:t>Case 1: No specific event causes the traffic jam</a:t>
            </a:r>
          </a:p>
          <a:p>
            <a:pPr lvl="2"/>
            <a:r>
              <a:rPr lang="en-US" dirty="0" smtClean="0"/>
              <a:t>Studying the influence of the speed limit on self-induced traffic jams on a busy highway</a:t>
            </a:r>
          </a:p>
          <a:p>
            <a:pPr lvl="2"/>
            <a:r>
              <a:rPr lang="en-US" dirty="0" smtClean="0"/>
              <a:t>Ideal speed limit?</a:t>
            </a:r>
          </a:p>
          <a:p>
            <a:pPr lvl="1"/>
            <a:r>
              <a:rPr lang="en-US" dirty="0" smtClean="0"/>
              <a:t>Case 2: A specific event causes the traffic jam</a:t>
            </a:r>
          </a:p>
          <a:p>
            <a:pPr lvl="2"/>
            <a:r>
              <a:rPr lang="en-US" dirty="0" smtClean="0"/>
              <a:t>Two events: sun blinding, accident</a:t>
            </a:r>
          </a:p>
          <a:p>
            <a:pPr lvl="2"/>
            <a:r>
              <a:rPr lang="en-US" dirty="0" smtClean="0"/>
              <a:t>Is the traffic flow improved with a speed limit reduction?</a:t>
            </a:r>
          </a:p>
          <a:p>
            <a:pPr lvl="2"/>
            <a:r>
              <a:rPr lang="en-US" dirty="0" smtClean="0"/>
              <a:t>Optimal starting point of the reduction? Ideal speed limit?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motivations</a:t>
            </a:r>
            <a:endParaRPr lang="de-CH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Expectations:</a:t>
            </a:r>
          </a:p>
          <a:p>
            <a:pPr lvl="1"/>
            <a:r>
              <a:rPr lang="en-US" dirty="0" smtClean="0"/>
              <a:t>Case 1:</a:t>
            </a:r>
          </a:p>
          <a:p>
            <a:pPr lvl="2"/>
            <a:r>
              <a:rPr lang="en-US" dirty="0" smtClean="0"/>
              <a:t>We expect that the traffic flow is improved with a lower speed limit</a:t>
            </a:r>
          </a:p>
          <a:p>
            <a:pPr lvl="1"/>
            <a:r>
              <a:rPr lang="en-US" dirty="0" smtClean="0"/>
              <a:t>Case 2:</a:t>
            </a:r>
          </a:p>
          <a:p>
            <a:pPr lvl="2"/>
            <a:r>
              <a:rPr lang="en-US" dirty="0" smtClean="0"/>
              <a:t>We estimate a speed limit reduction has a positive effect on preventing or clearing a traffic jam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CH" sz="4000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Description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model</a:t>
            </a:r>
            <a:endParaRPr lang="de-CH" dirty="0"/>
          </a:p>
        </p:txBody>
      </p:sp>
    </p:spTree>
    <p:extLst>
      <p:ext uri="{BB962C8B-B14F-4D97-AF65-F5344CB8AC3E}">
        <p14:creationId xmlns="" xmlns:p14="http://schemas.microsoft.com/office/powerpoint/2010/main" val="225878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program structure</a:t>
            </a:r>
            <a:endParaRPr lang="en-US" dirty="0"/>
          </a:p>
        </p:txBody>
      </p:sp>
      <p:sp>
        <p:nvSpPr>
          <p:cNvPr id="50" name="Gerade Verbindung 22"/>
          <p:cNvSpPr/>
          <p:nvPr/>
        </p:nvSpPr>
        <p:spPr>
          <a:xfrm>
            <a:off x="2796711" y="4005064"/>
            <a:ext cx="190702" cy="2882037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858326"/>
                </a:lnTo>
                <a:lnTo>
                  <a:pt x="122964" y="185832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2" name="Gerade Verbindung 25"/>
          <p:cNvSpPr/>
          <p:nvPr/>
        </p:nvSpPr>
        <p:spPr>
          <a:xfrm>
            <a:off x="2796711" y="4221088"/>
            <a:ext cx="196799" cy="3381842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180598"/>
                </a:lnTo>
                <a:lnTo>
                  <a:pt x="126895" y="218059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8" name="Gruppieren 37"/>
          <p:cNvGrpSpPr/>
          <p:nvPr/>
        </p:nvGrpSpPr>
        <p:grpSpPr>
          <a:xfrm>
            <a:off x="2606719" y="1722889"/>
            <a:ext cx="3884633" cy="781562"/>
            <a:chOff x="39486" y="1742375"/>
            <a:chExt cx="2504796" cy="503948"/>
          </a:xfrm>
          <a:scene3d>
            <a:camera prst="orthographicFront"/>
            <a:lightRig rig="flat" dir="t"/>
          </a:scene3d>
        </p:grpSpPr>
        <p:sp>
          <p:nvSpPr>
            <p:cNvPr id="70" name="Abgerundetes Rechteck 69"/>
            <p:cNvSpPr/>
            <p:nvPr/>
          </p:nvSpPr>
          <p:spPr>
            <a:xfrm>
              <a:off x="39486" y="1742375"/>
              <a:ext cx="2504796" cy="503948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71" name="Abgerundetes Rechteck 4"/>
            <p:cNvSpPr/>
            <p:nvPr/>
          </p:nvSpPr>
          <p:spPr>
            <a:xfrm>
              <a:off x="54246" y="1757135"/>
              <a:ext cx="2475276" cy="474428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dirty="0" smtClean="0"/>
                <a:t>Parameters, Variables &amp; Vehicle Matrices</a:t>
              </a:r>
              <a:endParaRPr lang="en-US" sz="2000" b="1" kern="1200" dirty="0"/>
            </a:p>
          </p:txBody>
        </p:sp>
      </p:grpSp>
      <p:grpSp>
        <p:nvGrpSpPr>
          <p:cNvPr id="39" name="Gruppieren 38"/>
          <p:cNvGrpSpPr/>
          <p:nvPr/>
        </p:nvGrpSpPr>
        <p:grpSpPr>
          <a:xfrm>
            <a:off x="2606026" y="2628461"/>
            <a:ext cx="1906859" cy="395249"/>
            <a:chOff x="39039" y="2326284"/>
            <a:chExt cx="1229535" cy="254855"/>
          </a:xfrm>
          <a:scene3d>
            <a:camera prst="orthographicFront"/>
            <a:lightRig rig="flat" dir="t"/>
          </a:scene3d>
        </p:grpSpPr>
        <p:sp>
          <p:nvSpPr>
            <p:cNvPr id="68" name="Abgerundetes Rechteck 67"/>
            <p:cNvSpPr/>
            <p:nvPr/>
          </p:nvSpPr>
          <p:spPr>
            <a:xfrm>
              <a:off x="39039" y="2326284"/>
              <a:ext cx="1229535" cy="254855"/>
            </a:xfrm>
            <a:prstGeom prst="roundRect">
              <a:avLst>
                <a:gd name="adj" fmla="val 10000"/>
              </a:avLst>
            </a:prstGeom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1"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dk1"/>
            </a:fontRef>
          </p:style>
        </p:sp>
        <p:sp>
          <p:nvSpPr>
            <p:cNvPr id="69" name="Abgerundetes Rechteck 6"/>
            <p:cNvSpPr/>
            <p:nvPr/>
          </p:nvSpPr>
          <p:spPr>
            <a:xfrm>
              <a:off x="46503" y="2333748"/>
              <a:ext cx="1214607" cy="23992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spcFirstLastPara="0" vert="horz" wrap="square" lIns="22860" tIns="15240" rIns="22860" bIns="15240" numCol="1" spcCol="1270" anchor="ctr" anchorCtr="0">
              <a:noAutofit/>
            </a:bodyPr>
            <a:lstStyle/>
            <a:p>
              <a:pPr lvl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b="1" kern="1200" smtClean="0"/>
                <a:t>Time loop</a:t>
              </a:r>
              <a:endParaRPr lang="en-US" sz="2000" b="1" kern="1200"/>
            </a:p>
          </p:txBody>
        </p:sp>
      </p:grpSp>
      <p:sp>
        <p:nvSpPr>
          <p:cNvPr id="40" name="Gerade Verbindung 7"/>
          <p:cNvSpPr/>
          <p:nvPr/>
        </p:nvSpPr>
        <p:spPr>
          <a:xfrm>
            <a:off x="2796711" y="3140968"/>
            <a:ext cx="190702" cy="50405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222339"/>
                </a:lnTo>
                <a:lnTo>
                  <a:pt x="122964" y="222339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1" name="Gruppieren 40"/>
          <p:cNvGrpSpPr/>
          <p:nvPr/>
        </p:nvGrpSpPr>
        <p:grpSpPr>
          <a:xfrm>
            <a:off x="2987415" y="3175668"/>
            <a:ext cx="3600000" cy="360000"/>
            <a:chOff x="284957" y="2679121"/>
            <a:chExt cx="2264414" cy="248717"/>
          </a:xfrm>
        </p:grpSpPr>
        <p:sp>
          <p:nvSpPr>
            <p:cNvPr id="66" name="Abgerundetes Rechteck 65"/>
            <p:cNvSpPr/>
            <p:nvPr/>
          </p:nvSpPr>
          <p:spPr>
            <a:xfrm>
              <a:off x="284957" y="2679121"/>
              <a:ext cx="2264414" cy="24871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7" name="Abgerundetes Rechteck 9"/>
            <p:cNvSpPr/>
            <p:nvPr/>
          </p:nvSpPr>
          <p:spPr>
            <a:xfrm>
              <a:off x="292242" y="2686406"/>
              <a:ext cx="2249844" cy="23414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Changing lanes</a:t>
              </a:r>
              <a:endParaRPr lang="en-US" kern="1200" dirty="0"/>
            </a:p>
          </p:txBody>
        </p:sp>
      </p:grpSp>
      <p:sp>
        <p:nvSpPr>
          <p:cNvPr id="42" name="Gerade Verbindung 10"/>
          <p:cNvSpPr/>
          <p:nvPr/>
        </p:nvSpPr>
        <p:spPr>
          <a:xfrm>
            <a:off x="2796711" y="3284984"/>
            <a:ext cx="190702" cy="86871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560144"/>
                </a:lnTo>
                <a:lnTo>
                  <a:pt x="122964" y="560144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3" name="Gruppieren 42"/>
          <p:cNvGrpSpPr/>
          <p:nvPr/>
        </p:nvGrpSpPr>
        <p:grpSpPr>
          <a:xfrm>
            <a:off x="2987415" y="3696921"/>
            <a:ext cx="3600000" cy="360000"/>
            <a:chOff x="284957" y="3015223"/>
            <a:chExt cx="2253536" cy="252121"/>
          </a:xfrm>
        </p:grpSpPr>
        <p:sp>
          <p:nvSpPr>
            <p:cNvPr id="64" name="Abgerundetes Rechteck 63"/>
            <p:cNvSpPr/>
            <p:nvPr/>
          </p:nvSpPr>
          <p:spPr>
            <a:xfrm>
              <a:off x="284957" y="3015223"/>
              <a:ext cx="2253536" cy="25212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5" name="Abgerundetes Rechteck 12"/>
            <p:cNvSpPr/>
            <p:nvPr/>
          </p:nvSpPr>
          <p:spPr>
            <a:xfrm>
              <a:off x="292341" y="3022607"/>
              <a:ext cx="2238768" cy="23212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Update accelerations</a:t>
              </a:r>
              <a:endParaRPr lang="en-US" kern="1200" dirty="0"/>
            </a:p>
          </p:txBody>
        </p:sp>
      </p:grpSp>
      <p:sp>
        <p:nvSpPr>
          <p:cNvPr id="44" name="Gerade Verbindung 13"/>
          <p:cNvSpPr/>
          <p:nvPr/>
        </p:nvSpPr>
        <p:spPr>
          <a:xfrm>
            <a:off x="2796711" y="3501008"/>
            <a:ext cx="190702" cy="1385176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893156"/>
                </a:lnTo>
                <a:lnTo>
                  <a:pt x="122964" y="893156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5" name="Gruppieren 44"/>
          <p:cNvGrpSpPr/>
          <p:nvPr/>
        </p:nvGrpSpPr>
        <p:grpSpPr>
          <a:xfrm>
            <a:off x="2987415" y="4208741"/>
            <a:ext cx="3600000" cy="360000"/>
            <a:chOff x="284957" y="3345242"/>
            <a:chExt cx="2250405" cy="258107"/>
          </a:xfrm>
        </p:grpSpPr>
        <p:sp>
          <p:nvSpPr>
            <p:cNvPr id="62" name="Abgerundetes Rechteck 61"/>
            <p:cNvSpPr/>
            <p:nvPr/>
          </p:nvSpPr>
          <p:spPr>
            <a:xfrm>
              <a:off x="284957" y="3345242"/>
              <a:ext cx="2250405" cy="258107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3" name="Abgerundetes Rechteck 15"/>
            <p:cNvSpPr/>
            <p:nvPr/>
          </p:nvSpPr>
          <p:spPr>
            <a:xfrm>
              <a:off x="292517" y="3352802"/>
              <a:ext cx="2235285" cy="24298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Update velocities and positions</a:t>
              </a:r>
              <a:endParaRPr lang="en-US" kern="1200" dirty="0"/>
            </a:p>
          </p:txBody>
        </p:sp>
      </p:grpSp>
      <p:sp>
        <p:nvSpPr>
          <p:cNvPr id="46" name="Gerade Verbindung 16"/>
          <p:cNvSpPr/>
          <p:nvPr/>
        </p:nvSpPr>
        <p:spPr>
          <a:xfrm>
            <a:off x="2796711" y="3701390"/>
            <a:ext cx="191189" cy="1887850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217278"/>
                </a:lnTo>
                <a:lnTo>
                  <a:pt x="123278" y="1217278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7" name="Gruppieren 46"/>
          <p:cNvGrpSpPr/>
          <p:nvPr/>
        </p:nvGrpSpPr>
        <p:grpSpPr>
          <a:xfrm>
            <a:off x="2987901" y="4729815"/>
            <a:ext cx="3600000" cy="360000"/>
            <a:chOff x="285271" y="3681229"/>
            <a:chExt cx="2247232" cy="234378"/>
          </a:xfrm>
        </p:grpSpPr>
        <p:sp>
          <p:nvSpPr>
            <p:cNvPr id="60" name="Abgerundetes Rechteck 59"/>
            <p:cNvSpPr/>
            <p:nvPr/>
          </p:nvSpPr>
          <p:spPr>
            <a:xfrm>
              <a:off x="285271" y="3681229"/>
              <a:ext cx="2247232" cy="234378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1" name="Abgerundetes Rechteck 18"/>
            <p:cNvSpPr/>
            <p:nvPr/>
          </p:nvSpPr>
          <p:spPr>
            <a:xfrm>
              <a:off x="292136" y="3688094"/>
              <a:ext cx="2233502" cy="22064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Add new vehicles to the lanes</a:t>
              </a:r>
              <a:endParaRPr lang="en-US" kern="1200" dirty="0"/>
            </a:p>
          </p:txBody>
        </p:sp>
      </p:grpSp>
      <p:sp>
        <p:nvSpPr>
          <p:cNvPr id="48" name="Gerade Verbindung 19"/>
          <p:cNvSpPr/>
          <p:nvPr/>
        </p:nvSpPr>
        <p:spPr>
          <a:xfrm>
            <a:off x="2796711" y="3861048"/>
            <a:ext cx="183320" cy="2390434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0"/>
                </a:moveTo>
                <a:lnTo>
                  <a:pt x="0" y="1541342"/>
                </a:lnTo>
                <a:lnTo>
                  <a:pt x="118204" y="1541342"/>
                </a:lnTo>
              </a:path>
            </a:pathLst>
          </a:custGeom>
          <a:noFill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9" name="Gruppieren 48"/>
          <p:cNvGrpSpPr/>
          <p:nvPr/>
        </p:nvGrpSpPr>
        <p:grpSpPr>
          <a:xfrm>
            <a:off x="2980032" y="5234180"/>
            <a:ext cx="3600000" cy="359931"/>
            <a:chOff x="280197" y="4006441"/>
            <a:chExt cx="2265944" cy="232082"/>
          </a:xfrm>
        </p:grpSpPr>
        <p:sp>
          <p:nvSpPr>
            <p:cNvPr id="58" name="Abgerundetes Rechteck 57"/>
            <p:cNvSpPr/>
            <p:nvPr/>
          </p:nvSpPr>
          <p:spPr>
            <a:xfrm>
              <a:off x="280197" y="4006441"/>
              <a:ext cx="2265944" cy="23208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9" name="Abgerundetes Rechteck 21"/>
            <p:cNvSpPr/>
            <p:nvPr/>
          </p:nvSpPr>
          <p:spPr>
            <a:xfrm>
              <a:off x="286994" y="4013238"/>
              <a:ext cx="2252350" cy="2184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 smtClean="0"/>
                <a:t>Speed Limit</a:t>
              </a:r>
              <a:endParaRPr lang="en-US" kern="1200" dirty="0"/>
            </a:p>
          </p:txBody>
        </p:sp>
      </p:grpSp>
      <p:grpSp>
        <p:nvGrpSpPr>
          <p:cNvPr id="51" name="Gruppieren 50"/>
          <p:cNvGrpSpPr/>
          <p:nvPr/>
        </p:nvGrpSpPr>
        <p:grpSpPr>
          <a:xfrm>
            <a:off x="2987415" y="5715958"/>
            <a:ext cx="3600000" cy="360000"/>
            <a:chOff x="284957" y="4317090"/>
            <a:chExt cx="2274821" cy="244751"/>
          </a:xfrm>
        </p:grpSpPr>
        <p:sp>
          <p:nvSpPr>
            <p:cNvPr id="56" name="Abgerundetes Rechteck 55"/>
            <p:cNvSpPr/>
            <p:nvPr/>
          </p:nvSpPr>
          <p:spPr>
            <a:xfrm>
              <a:off x="284957" y="4317090"/>
              <a:ext cx="2274821" cy="244751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7" name="Abgerundetes Rechteck 24"/>
            <p:cNvSpPr/>
            <p:nvPr/>
          </p:nvSpPr>
          <p:spPr>
            <a:xfrm>
              <a:off x="292126" y="4324259"/>
              <a:ext cx="2260483" cy="23041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Disturbance</a:t>
              </a:r>
              <a:endParaRPr lang="en-US" kern="1200"/>
            </a:p>
          </p:txBody>
        </p:sp>
      </p:grpSp>
      <p:grpSp>
        <p:nvGrpSpPr>
          <p:cNvPr id="53" name="Gruppieren 52"/>
          <p:cNvGrpSpPr/>
          <p:nvPr/>
        </p:nvGrpSpPr>
        <p:grpSpPr>
          <a:xfrm>
            <a:off x="2993511" y="6213755"/>
            <a:ext cx="3600000" cy="360000"/>
            <a:chOff x="288888" y="4638067"/>
            <a:chExt cx="2285456" cy="247342"/>
          </a:xfrm>
        </p:grpSpPr>
        <p:sp>
          <p:nvSpPr>
            <p:cNvPr id="54" name="Abgerundetes Rechteck 53"/>
            <p:cNvSpPr/>
            <p:nvPr/>
          </p:nvSpPr>
          <p:spPr>
            <a:xfrm>
              <a:off x="288888" y="4638067"/>
              <a:ext cx="2285456" cy="247342"/>
            </a:xfrm>
            <a:prstGeom prst="roundRect">
              <a:avLst>
                <a:gd name="adj" fmla="val 10000"/>
              </a:avLst>
            </a:prstGeom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5" name="Abgerundetes Rechteck 27"/>
            <p:cNvSpPr/>
            <p:nvPr/>
          </p:nvSpPr>
          <p:spPr>
            <a:xfrm>
              <a:off x="296132" y="4645311"/>
              <a:ext cx="2270968" cy="2328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0160" rIns="15240" bIns="10160" numCol="1" spcCol="1270" anchor="ctr" anchorCtr="0">
              <a:noAutofit/>
            </a:bodyPr>
            <a:lstStyle/>
            <a:p>
              <a:pPr lvl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smtClean="0"/>
                <a:t>Saving</a:t>
              </a:r>
              <a:endParaRPr lang="en-US" kern="12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alathea">
  <a:themeElements>
    <a:clrScheme name="Galathe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Galathe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Galathe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0</TotalTime>
  <Words>1019</Words>
  <Application>Microsoft Office PowerPoint</Application>
  <PresentationFormat>Bildschirmpräsentation (4:3)</PresentationFormat>
  <Paragraphs>178</Paragraphs>
  <Slides>48</Slides>
  <Notes>1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49" baseType="lpstr">
      <vt:lpstr>Galathea</vt:lpstr>
      <vt:lpstr>The influence of a speed limit reduction on a traffic jam</vt:lpstr>
      <vt:lpstr>Contents</vt:lpstr>
      <vt:lpstr>Contents</vt:lpstr>
      <vt:lpstr>Introduction and motivations</vt:lpstr>
      <vt:lpstr>Introduction and motivations</vt:lpstr>
      <vt:lpstr>Introduction and motivations</vt:lpstr>
      <vt:lpstr>Introduction and motivations</vt:lpstr>
      <vt:lpstr>Description of the model</vt:lpstr>
      <vt:lpstr>Basic program structure</vt:lpstr>
      <vt:lpstr>Description of the model</vt:lpstr>
      <vt:lpstr>Description of the model</vt:lpstr>
      <vt:lpstr>Description of the model</vt:lpstr>
      <vt:lpstr>Description of the model</vt:lpstr>
      <vt:lpstr>Description of the model</vt:lpstr>
      <vt:lpstr>Description of the model</vt:lpstr>
      <vt:lpstr>Description of the model</vt:lpstr>
      <vt:lpstr>Description of the model</vt:lpstr>
      <vt:lpstr>Visualization of the simulation</vt:lpstr>
      <vt:lpstr>Simulation Results and Discussion</vt:lpstr>
      <vt:lpstr>General Parameters and Settings</vt:lpstr>
      <vt:lpstr>General Parameters and Settings</vt:lpstr>
      <vt:lpstr>Without Disturbance</vt:lpstr>
      <vt:lpstr>Without Disturbance</vt:lpstr>
      <vt:lpstr>Disturbance type: sun blinding</vt:lpstr>
      <vt:lpstr>Without speed limit reduction </vt:lpstr>
      <vt:lpstr>Without speed limit reduction</vt:lpstr>
      <vt:lpstr>Without speed limit reduction</vt:lpstr>
      <vt:lpstr>Speed limit reduction: 100 km/h</vt:lpstr>
      <vt:lpstr>Speed limit reduction: 100 km/h</vt:lpstr>
      <vt:lpstr>Speed limit reduction: 80 km/h</vt:lpstr>
      <vt:lpstr>Speed limit reduction: 80 km/h</vt:lpstr>
      <vt:lpstr>Speed limit reduction: 80 km/h</vt:lpstr>
      <vt:lpstr>Disturbance type: accident</vt:lpstr>
      <vt:lpstr>Without speed limit reduction</vt:lpstr>
      <vt:lpstr>Without speed limit reduction</vt:lpstr>
      <vt:lpstr>Without speed limit reduction</vt:lpstr>
      <vt:lpstr>Speed limit reduction: 100 km/h</vt:lpstr>
      <vt:lpstr>Speed limit reduction: 100 km/h</vt:lpstr>
      <vt:lpstr>Speed limit reduction: 80 km/h</vt:lpstr>
      <vt:lpstr>Speed limit reduction: 80 km/h</vt:lpstr>
      <vt:lpstr>Summary and Outlook</vt:lpstr>
      <vt:lpstr>Summary</vt:lpstr>
      <vt:lpstr>Summary</vt:lpstr>
      <vt:lpstr>Summary</vt:lpstr>
      <vt:lpstr>Summary</vt:lpstr>
      <vt:lpstr>Summary</vt:lpstr>
      <vt:lpstr>Outlook</vt:lpstr>
      <vt:lpstr>References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a speed limit reduction on a traffic jam</dc:title>
  <dc:creator>Lukas</dc:creator>
  <cp:lastModifiedBy>Lukas</cp:lastModifiedBy>
  <cp:revision>29</cp:revision>
  <dcterms:created xsi:type="dcterms:W3CDTF">2012-12-16T13:54:50Z</dcterms:created>
  <dcterms:modified xsi:type="dcterms:W3CDTF">2012-12-18T11:24:48Z</dcterms:modified>
</cp:coreProperties>
</file>